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Nature-Inspired Computation for Brain Tumor MRI Classification with Explainable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explores the powerful synergy of Nature-Inspired Computation (NIC), Deep Learning (DL), and Explainable Artificial Intelligence (XAI) to tackle the critical challenge of brain tumor classification from MRI images.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3409"/>
            <a:ext cx="12236768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Conclusion: Towards Trustworthy Medical AI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5453" y="1614964"/>
            <a:ext cx="13099494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successfully demonstrates the profound impact of integrating Nature-Inspired Computation with Deep Learning and Explainable AI for brain tumor MRI classification.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5453" y="2560796"/>
            <a:ext cx="4220647" cy="2659975"/>
          </a:xfrm>
          <a:prstGeom prst="roundRect">
            <a:avLst>
              <a:gd name="adj" fmla="val 19735"/>
            </a:avLst>
          </a:prstGeom>
          <a:solidFill>
            <a:srgbClr val="EEE8DD"/>
          </a:solidFill>
          <a:ln/>
        </p:spPr>
      </p:sp>
      <p:sp>
        <p:nvSpPr>
          <p:cNvPr id="5" name="Text 3"/>
          <p:cNvSpPr/>
          <p:nvPr/>
        </p:nvSpPr>
        <p:spPr>
          <a:xfrm>
            <a:off x="984171" y="2779514"/>
            <a:ext cx="3307437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Systematic Optimization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984171" y="3252430"/>
            <a:ext cx="3783211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Through systematic optimization of CNN hyperparameters, hierarchical metaheuristics, and XAI configurations, a highly accurate and interpretable model was developed.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4817" y="2560796"/>
            <a:ext cx="4220647" cy="2659975"/>
          </a:xfrm>
          <a:prstGeom prst="roundRect">
            <a:avLst>
              <a:gd name="adj" fmla="val 19735"/>
            </a:avLst>
          </a:prstGeom>
          <a:solidFill>
            <a:srgbClr val="EEE8DD"/>
          </a:solidFill>
          <a:ln/>
        </p:spPr>
      </p:sp>
      <p:sp>
        <p:nvSpPr>
          <p:cNvPr id="8" name="Text 6"/>
          <p:cNvSpPr/>
          <p:nvPr/>
        </p:nvSpPr>
        <p:spPr>
          <a:xfrm>
            <a:off x="5423535" y="2779514"/>
            <a:ext cx="378321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Performance &amp; Transparency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423535" y="3594140"/>
            <a:ext cx="3783211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results unequivocally confirm that NIC techniques can significantly enhance both model performance and overall transparency.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9644182" y="2560796"/>
            <a:ext cx="4220647" cy="2659975"/>
          </a:xfrm>
          <a:prstGeom prst="roundRect">
            <a:avLst>
              <a:gd name="adj" fmla="val 19735"/>
            </a:avLst>
          </a:prstGeom>
          <a:solidFill>
            <a:srgbClr val="EEE8DD"/>
          </a:solidFill>
          <a:ln/>
        </p:spPr>
      </p:sp>
      <p:sp>
        <p:nvSpPr>
          <p:cNvPr id="11" name="Text 9"/>
          <p:cNvSpPr/>
          <p:nvPr/>
        </p:nvSpPr>
        <p:spPr>
          <a:xfrm>
            <a:off x="9862899" y="2779514"/>
            <a:ext cx="378321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Trustworthy Medical Imaging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862899" y="3594140"/>
            <a:ext cx="3783211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research aligns with modern requirements for developing trustworthy AI solutions in critical medical imaging applications.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5453" y="5548789"/>
            <a:ext cx="4374475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Appendix</a:t>
            </a:r>
            <a:endParaRPr lang="en-US" sz="3400" dirty="0"/>
          </a:p>
        </p:txBody>
      </p:sp>
      <p:sp>
        <p:nvSpPr>
          <p:cNvPr id="14" name="Text 12"/>
          <p:cNvSpPr/>
          <p:nvPr/>
        </p:nvSpPr>
        <p:spPr>
          <a:xfrm>
            <a:off x="765453" y="6423541"/>
            <a:ext cx="130994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Brain Tumor MRI Dataset (Kaggle)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5453" y="6849904"/>
            <a:ext cx="130994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Frameworks: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TensorFlow, Keras, SHAP, LIME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65453" y="7276267"/>
            <a:ext cx="130994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Optimization Algorithms: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GA, PSO, SA, Tabu, Bat, Cuckoo, Firefly, GWO, Whale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191" y="603647"/>
            <a:ext cx="7607618" cy="2057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Introduction: Bridging Performance and Interpretability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8191" y="2990612"/>
            <a:ext cx="493871" cy="49387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523" y="3072884"/>
            <a:ext cx="329208" cy="3292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1495" y="3065978"/>
            <a:ext cx="3425666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Multi-Stage Optimization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481495" y="3540681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systematic framework was designed to enhance model performance and interpretability through phased optimization.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68191" y="4682133"/>
            <a:ext cx="493871" cy="49387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523" y="4764405"/>
            <a:ext cx="329208" cy="3292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1495" y="4757499"/>
            <a:ext cx="3469958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Metaheuristic Algorithms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1495" y="5232202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Diverse algorithms were employed to optimize CNN hyperparameters, hierarchical optimizers, and XAI configurations.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68191" y="6373654"/>
            <a:ext cx="493871" cy="493871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523" y="6455926"/>
            <a:ext cx="329208" cy="3292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81495" y="6449020"/>
            <a:ext cx="3237071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Interpretable Outcomes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481495" y="6923723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final model provides high-performance classification alongside reliable visual explanations using SHAP and LIME.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8156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and Preprocessing: Foundation for Robust Models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Selection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96835" y="134635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Brain Tumor MRI Dataset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6745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Kaggle (Masoud Nickparvar)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8855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Modality: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MRI scans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0965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Classes: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4 distinct tumor classes ('pituitary', 'no tumor', 'meningioma', 'glioma')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23075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Task: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Multiclass image classification for precise diagnosis.</a:t>
            </a:r>
            <a:endParaRPr lang="en-US" sz="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96835" y="804124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Preprocessing Steps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396835" y="8664773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9F6F0"/>
          </a:solidFill>
          <a:ln/>
        </p:spPr>
      </p:sp>
      <p:sp>
        <p:nvSpPr>
          <p:cNvPr id="12" name="Shape 9"/>
          <p:cNvSpPr/>
          <p:nvPr/>
        </p:nvSpPr>
        <p:spPr>
          <a:xfrm>
            <a:off x="396835" y="8649533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3" name="Shape 10"/>
          <p:cNvSpPr/>
          <p:nvPr/>
        </p:nvSpPr>
        <p:spPr>
          <a:xfrm>
            <a:off x="3657540" y="8494752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3759577" y="857976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25423" y="894826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Normalization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525423" y="919341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Pixel values scaled to the range [0, 1] to standardize input data.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7371874" y="8664773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9F6F0"/>
          </a:solidFill>
          <a:ln/>
        </p:spPr>
      </p:sp>
      <p:sp>
        <p:nvSpPr>
          <p:cNvPr id="18" name="Shape 15"/>
          <p:cNvSpPr/>
          <p:nvPr/>
        </p:nvSpPr>
        <p:spPr>
          <a:xfrm>
            <a:off x="7371874" y="8649533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9" name="Shape 16"/>
          <p:cNvSpPr/>
          <p:nvPr/>
        </p:nvSpPr>
        <p:spPr>
          <a:xfrm>
            <a:off x="10632579" y="8494752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D3C5B6"/>
          </a:solidFill>
          <a:ln/>
        </p:spPr>
      </p:sp>
      <p:sp>
        <p:nvSpPr>
          <p:cNvPr id="20" name="Text 17"/>
          <p:cNvSpPr/>
          <p:nvPr/>
        </p:nvSpPr>
        <p:spPr>
          <a:xfrm>
            <a:off x="10734615" y="857976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7500461" y="894826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Augmentation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7500461" y="9193411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Techniques like rotation, shifts, zooming, and horizontal flipping were applied to expand the dataset and prevent overfitting.</a:t>
            </a:r>
            <a:endParaRPr lang="en-US" sz="850" dirty="0"/>
          </a:p>
        </p:txBody>
      </p:sp>
      <p:sp>
        <p:nvSpPr>
          <p:cNvPr id="23" name="Shape 20"/>
          <p:cNvSpPr/>
          <p:nvPr/>
        </p:nvSpPr>
        <p:spPr>
          <a:xfrm>
            <a:off x="396835" y="9786818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9F6F0"/>
          </a:solidFill>
          <a:ln/>
        </p:spPr>
      </p:sp>
      <p:sp>
        <p:nvSpPr>
          <p:cNvPr id="24" name="Shape 21"/>
          <p:cNvSpPr/>
          <p:nvPr/>
        </p:nvSpPr>
        <p:spPr>
          <a:xfrm>
            <a:off x="396835" y="9771578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25" name="Shape 22"/>
          <p:cNvSpPr/>
          <p:nvPr/>
        </p:nvSpPr>
        <p:spPr>
          <a:xfrm>
            <a:off x="3657540" y="9616797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D3C5B6"/>
          </a:solidFill>
          <a:ln/>
        </p:spPr>
      </p:sp>
      <p:sp>
        <p:nvSpPr>
          <p:cNvPr id="26" name="Text 23"/>
          <p:cNvSpPr/>
          <p:nvPr/>
        </p:nvSpPr>
        <p:spPr>
          <a:xfrm>
            <a:off x="3759577" y="9701808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525423" y="10070306"/>
            <a:ext cx="154138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Train/Validation Split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525423" y="1031545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was split 80% / 20% using ImageDataGenerator for robust model evaluation.</a:t>
            </a:r>
            <a:endParaRPr lang="en-US" sz="850" dirty="0"/>
          </a:p>
        </p:txBody>
      </p:sp>
      <p:sp>
        <p:nvSpPr>
          <p:cNvPr id="29" name="Shape 26"/>
          <p:cNvSpPr/>
          <p:nvPr/>
        </p:nvSpPr>
        <p:spPr>
          <a:xfrm>
            <a:off x="7371874" y="9786818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F9F6F0"/>
          </a:solidFill>
          <a:ln/>
        </p:spPr>
      </p:sp>
      <p:sp>
        <p:nvSpPr>
          <p:cNvPr id="30" name="Shape 27"/>
          <p:cNvSpPr/>
          <p:nvPr/>
        </p:nvSpPr>
        <p:spPr>
          <a:xfrm>
            <a:off x="7371874" y="9771578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31" name="Shape 28"/>
          <p:cNvSpPr/>
          <p:nvPr/>
        </p:nvSpPr>
        <p:spPr>
          <a:xfrm>
            <a:off x="10632579" y="9616797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D3C5B6"/>
          </a:solidFill>
          <a:ln/>
        </p:spPr>
      </p:sp>
      <p:sp>
        <p:nvSpPr>
          <p:cNvPr id="32" name="Text 29"/>
          <p:cNvSpPr/>
          <p:nvPr/>
        </p:nvSpPr>
        <p:spPr>
          <a:xfrm>
            <a:off x="10734615" y="9701808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1050" dirty="0"/>
          </a:p>
        </p:txBody>
      </p:sp>
      <p:sp>
        <p:nvSpPr>
          <p:cNvPr id="33" name="Text 30"/>
          <p:cNvSpPr/>
          <p:nvPr/>
        </p:nvSpPr>
        <p:spPr>
          <a:xfrm>
            <a:off x="7500461" y="100703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Image Resizing</a:t>
            </a:r>
            <a:endParaRPr lang="en-US" sz="1100" dirty="0"/>
          </a:p>
        </p:txBody>
      </p:sp>
      <p:sp>
        <p:nvSpPr>
          <p:cNvPr id="34" name="Text 31"/>
          <p:cNvSpPr/>
          <p:nvPr/>
        </p:nvSpPr>
        <p:spPr>
          <a:xfrm>
            <a:off x="7500461" y="10315456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images were uniformly resized to 128 × 128 pixels to ensure consistent input dimensions.</a:t>
            </a:r>
            <a:endParaRPr lang="en-US" sz="850" dirty="0"/>
          </a:p>
        </p:txBody>
      </p:sp>
      <p:sp>
        <p:nvSpPr>
          <p:cNvPr id="35" name="Text 32"/>
          <p:cNvSpPr/>
          <p:nvPr/>
        </p:nvSpPr>
        <p:spPr>
          <a:xfrm>
            <a:off x="396835" y="1075301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foundational steps were critical for improving model generalization and reducing the risk of overfitting during training.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647" y="474345"/>
            <a:ext cx="10015895" cy="538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Baseline Model: Establishing the Starting Point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647" y="1444466"/>
            <a:ext cx="3820716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Architecture Overview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3647" y="2048113"/>
            <a:ext cx="788550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custom Convolutional Neural Network (CNN) was meticulously designed, incorporating: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647" y="2479238"/>
            <a:ext cx="788550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Convolutional Layers: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Multiple Conv2D layers followed by MaxPooling for feature extraction.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647" y="2815590"/>
            <a:ext cx="788550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Regularization: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Dropout layers to prevent overfitting.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3647" y="3151942"/>
            <a:ext cx="788550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Dense Layers: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Fully connected layers for high-level reasoning.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3647" y="3488293"/>
            <a:ext cx="788550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 Layer: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 Softmax activation function for multiclass classification.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3647" y="3936683"/>
            <a:ext cx="4154448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Initial Hyperparameters</a:t>
            </a:r>
            <a:endParaRPr lang="en-US" sz="2700" dirty="0"/>
          </a:p>
        </p:txBody>
      </p:sp>
      <p:sp>
        <p:nvSpPr>
          <p:cNvPr id="10" name="Shape 8"/>
          <p:cNvSpPr/>
          <p:nvPr/>
        </p:nvSpPr>
        <p:spPr>
          <a:xfrm>
            <a:off x="603647" y="4561880"/>
            <a:ext cx="7885509" cy="3004185"/>
          </a:xfrm>
          <a:prstGeom prst="roundRect">
            <a:avLst>
              <a:gd name="adj" fmla="val 8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11267" y="4569500"/>
            <a:ext cx="7870269" cy="4981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83669" y="4680585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Parameter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4722614" y="4680585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Value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11267" y="5067657"/>
            <a:ext cx="7870269" cy="4981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83669" y="5178743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Learning Rate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4722614" y="5178743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0.001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611267" y="5565815"/>
            <a:ext cx="7870269" cy="4981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3669" y="5676900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Dropout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4722614" y="5676900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0.30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11267" y="6063972"/>
            <a:ext cx="7870269" cy="4981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3669" y="6175058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Filters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4722614" y="6175058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32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611267" y="6562130"/>
            <a:ext cx="7870269" cy="4981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83669" y="6673215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 Layers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4722614" y="6673215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350" dirty="0"/>
          </a:p>
        </p:txBody>
      </p:sp>
      <p:sp>
        <p:nvSpPr>
          <p:cNvPr id="26" name="Shape 24"/>
          <p:cNvSpPr/>
          <p:nvPr/>
        </p:nvSpPr>
        <p:spPr>
          <a:xfrm>
            <a:off x="611267" y="7060287"/>
            <a:ext cx="7870269" cy="4981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83669" y="7171373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Batch Size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4722614" y="7171373"/>
            <a:ext cx="35865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32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8917543" y="1444466"/>
            <a:ext cx="3748564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Baseline Performance</a:t>
            </a:r>
            <a:endParaRPr lang="en-US" sz="2700" dirty="0"/>
          </a:p>
        </p:txBody>
      </p:sp>
      <p:sp>
        <p:nvSpPr>
          <p:cNvPr id="30" name="Text 28"/>
          <p:cNvSpPr/>
          <p:nvPr/>
        </p:nvSpPr>
        <p:spPr>
          <a:xfrm>
            <a:off x="8917543" y="2048113"/>
            <a:ext cx="511671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Validation Accuracy: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69.23%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8917543" y="2479238"/>
            <a:ext cx="5116711" cy="827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initial performance served as the essential reference for all subsequent optimization phases, against which all improvements were measured.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82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Methodology: A Multi-Stage Optimization Framework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95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systematic approach involved three distinct optimization stages, each progressively refining the model and explanation quality.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4018836"/>
            <a:ext cx="226814" cy="2268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4345543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4519851"/>
            <a:ext cx="419635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Stage 1: CNN Hyperparameter Optimization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71892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fundamental CNN parameters using various metaheuristic algorithms to boost initial performance.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6962" y="4018836"/>
            <a:ext cx="226814" cy="22681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16962" y="4345543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0" name="Text 6"/>
          <p:cNvSpPr/>
          <p:nvPr/>
        </p:nvSpPr>
        <p:spPr>
          <a:xfrm>
            <a:off x="5216962" y="4519851"/>
            <a:ext cx="419635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Stage 2: Hierarchical Hyperparameter Optimization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571892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Introduce adaptive control by using one metaheuristic to tune another, optimizing CNN parameters.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133" y="4018836"/>
            <a:ext cx="226814" cy="22681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40133" y="4345543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4" name="Text 9"/>
          <p:cNvSpPr/>
          <p:nvPr/>
        </p:nvSpPr>
        <p:spPr>
          <a:xfrm>
            <a:off x="9640133" y="4519851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Stage 3: XAI Configuration Optimization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536459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Fine-tune parameters for SHAP and LIME to ensure high-quality and reliable visual explanations.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749" y="519946"/>
            <a:ext cx="10325933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1: CNN Hyperparameter Optimization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1749" y="1488877"/>
            <a:ext cx="133069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phase aimed to optimize core CNN hyperparameters using a suite of metaheuristic algorithms.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1749" y="2193012"/>
            <a:ext cx="4457105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Search Space Definition</a:t>
            </a:r>
            <a:endParaRPr lang="en-US" sz="2950" dirty="0"/>
          </a:p>
        </p:txBody>
      </p:sp>
      <p:sp>
        <p:nvSpPr>
          <p:cNvPr id="5" name="Shape 3"/>
          <p:cNvSpPr/>
          <p:nvPr/>
        </p:nvSpPr>
        <p:spPr>
          <a:xfrm>
            <a:off x="661749" y="2878336"/>
            <a:ext cx="6422827" cy="3281363"/>
          </a:xfrm>
          <a:prstGeom prst="roundRect">
            <a:avLst>
              <a:gd name="adj" fmla="val 8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69369" y="2885956"/>
            <a:ext cx="6407587" cy="544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58560" y="3006923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Parameter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4066103" y="3006923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Range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69369" y="3430310"/>
            <a:ext cx="6407587" cy="5443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58560" y="3551277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Learning Rate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066103" y="3551277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[1e-4, 1e-3]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69369" y="3974663"/>
            <a:ext cx="6407587" cy="544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58560" y="4095631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Dropout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4066103" y="4095631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[0.2, 0.5]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69369" y="4519017"/>
            <a:ext cx="6407587" cy="5443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58560" y="4639985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Filters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4066103" y="4639985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{16, 32, 64}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69369" y="5063371"/>
            <a:ext cx="6407587" cy="544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58560" y="5184338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 Layers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4066103" y="5184338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{1, 2, 3}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669369" y="5607725"/>
            <a:ext cx="6407587" cy="5443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58560" y="5728692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Batch Size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4066103" y="5728692"/>
            <a:ext cx="28217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{16, 32, 64}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553444" y="2193012"/>
            <a:ext cx="6422827" cy="945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Metaheuristic Algorithms Employed</a:t>
            </a:r>
            <a:endParaRPr lang="en-US" sz="2950" dirty="0"/>
          </a:p>
        </p:txBody>
      </p:sp>
      <p:sp>
        <p:nvSpPr>
          <p:cNvPr id="25" name="Text 23"/>
          <p:cNvSpPr/>
          <p:nvPr/>
        </p:nvSpPr>
        <p:spPr>
          <a:xfrm>
            <a:off x="7553444" y="3327440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Genetic Algorithm (GA):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Evolutionary search inspired by natural selection.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7553444" y="3998357"/>
            <a:ext cx="642282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Particle Swarm Optimization (PSO):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Swarm intelligence approach.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553444" y="4366855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Simulated Annealing (SA):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Probabilistic technique for approximating global optima.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553444" y="5037773"/>
            <a:ext cx="642282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Tabu Search: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Memory-based local search to avoid cycles.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661749" y="6655951"/>
            <a:ext cx="3781425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1 Results</a:t>
            </a:r>
            <a:endParaRPr lang="en-US" sz="2950" dirty="0"/>
          </a:p>
        </p:txBody>
      </p:sp>
      <p:sp>
        <p:nvSpPr>
          <p:cNvPr id="30" name="Text 28"/>
          <p:cNvSpPr/>
          <p:nvPr/>
        </p:nvSpPr>
        <p:spPr>
          <a:xfrm>
            <a:off x="661749" y="7412236"/>
            <a:ext cx="133069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Genetic Algorithm yielded the optimal configuration, leading to a consistent and notable improvement over the initial baseline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756" y="813792"/>
            <a:ext cx="12516326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2: Hierarchical Metaheuristic Optimization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756" y="1863447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Phase 2 introduced a sophisticated hierarchical optimization strategy, where one metaheuristic adaptively tunes the parameters of another.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756" y="2421493"/>
            <a:ext cx="6598444" cy="8191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1544" y="3445431"/>
            <a:ext cx="403348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Bat Algorithm ⟶ Cuckoo Search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1544" y="3888224"/>
            <a:ext cx="618886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Bat Algorithm optimized the α (step size) of Cuckoo Search, which then focused on CNN hyperparameters (learning rate, dropout, filters, conv layers, batch size).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21493"/>
            <a:ext cx="6598444" cy="8191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9988" y="3445431"/>
            <a:ext cx="325290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GWO ⟶ Firefly Algorithm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19988" y="3888224"/>
            <a:ext cx="618886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Grey Wolf Optimization (GWO) fine-tuned the α parameter of the Firefly Algorithm, which subsequently optimized CNN hyperparameters based on distance-based attraction.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16756" y="5306378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hierarchical design provided enhanced adaptive control over the exploration and exploitation balance during optimization.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16756" y="5941219"/>
            <a:ext cx="4542949" cy="511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Phase 2 Key Outcomes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716756" y="6760369"/>
            <a:ext cx="13196888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Both hierarchical approaches demonstrated successful convergence, with the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highlight>
                  <a:srgbClr val="D3C5B6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Grey Wolf Optimization ⟶ Firefly Algorithm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achieving the superior validation accuracy among all tested configurations.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530" y="588407"/>
            <a:ext cx="13393341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Explainable AI (XAI) Optimization: Unveiling Model Decisions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8530" y="2046208"/>
            <a:ext cx="1339334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final optimized CNN model was thoroughly interpreted using leading XAI techniques to ensure transparency and trust in its predictions.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8530" y="2704267"/>
            <a:ext cx="4531876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SHAP &amp; LIME Integration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618530" y="3322796"/>
            <a:ext cx="6481167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SHAP (SHapley Additive Explanations):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Provides global and local explanations by assigning each feature an importance value for a particular prediction.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8530" y="4232553"/>
            <a:ext cx="6481167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LIME (Local Interpretable Model-agnostic Explanations):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Generates local, human-understandable explanations for individual predictions by approximating the complex model with a simpler, interpretable one locally.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8530" y="5257205"/>
            <a:ext cx="5458658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XAI Optimization Search Space</a:t>
            </a:r>
            <a:endParaRPr lang="en-US" sz="2750" dirty="0"/>
          </a:p>
        </p:txBody>
      </p:sp>
      <p:sp>
        <p:nvSpPr>
          <p:cNvPr id="8" name="Shape 6"/>
          <p:cNvSpPr/>
          <p:nvPr/>
        </p:nvSpPr>
        <p:spPr>
          <a:xfrm>
            <a:off x="618530" y="5897761"/>
            <a:ext cx="6481167" cy="1544717"/>
          </a:xfrm>
          <a:prstGeom prst="roundRect">
            <a:avLst>
              <a:gd name="adj" fmla="val 17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26150" y="5905381"/>
            <a:ext cx="6465927" cy="5098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02958" y="6018967"/>
            <a:ext cx="287571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Parameter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4039672" y="6018967"/>
            <a:ext cx="287571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Range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26150" y="6415207"/>
            <a:ext cx="6465927" cy="5098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02958" y="6528792"/>
            <a:ext cx="287571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SHAP background samples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4039672" y="6528792"/>
            <a:ext cx="287571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[10, 100]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26150" y="6925032"/>
            <a:ext cx="6465927" cy="5098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02958" y="7038618"/>
            <a:ext cx="287571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SHAP max evaluations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4039672" y="7038618"/>
            <a:ext cx="287571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[50, 500]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538323" y="2704267"/>
            <a:ext cx="6191964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Metaheuristic Optimization for XAI</a:t>
            </a:r>
            <a:endParaRPr lang="en-US" sz="2750" dirty="0"/>
          </a:p>
        </p:txBody>
      </p:sp>
      <p:sp>
        <p:nvSpPr>
          <p:cNvPr id="19" name="Text 17"/>
          <p:cNvSpPr/>
          <p:nvPr/>
        </p:nvSpPr>
        <p:spPr>
          <a:xfrm>
            <a:off x="7538323" y="3322796"/>
            <a:ext cx="6481167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following algorithms were deployed to optimize SHAP parameters, ensuring robust and meaningful explanations: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7538323" y="4047053"/>
            <a:ext cx="648116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Bat Algorithm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7538323" y="4391501"/>
            <a:ext cx="648116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Firefly Algorithm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538323" y="4735949"/>
            <a:ext cx="648116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Whale Optimization Algorithm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538323" y="5080397"/>
            <a:ext cx="648116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Particle Swarm Optimization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7538323" y="5522000"/>
            <a:ext cx="6481167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algorithms converged effectively, indicating stability and comparability in fitness values for XAI configurations.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3959"/>
            <a:ext cx="12492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Discussion: Impact, Insights, and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2899"/>
            <a:ext cx="4196358" cy="4792623"/>
          </a:xfrm>
          <a:prstGeom prst="roundRect">
            <a:avLst>
              <a:gd name="adj" fmla="val 3486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242899"/>
            <a:ext cx="121920" cy="479262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500193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Impact of Nature-Inspired Computation (NIC)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69927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Metaheuristics consistently improved CNN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50437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Hierarchical optimization notably enhanced convergence stability.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67237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Genetic Algorithm and Cuckoo Search demonstrated strong individual performance.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242899"/>
            <a:ext cx="4196358" cy="4792623"/>
          </a:xfrm>
          <a:prstGeom prst="roundRect">
            <a:avLst>
              <a:gd name="adj" fmla="val 3486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2242899"/>
            <a:ext cx="121920" cy="479262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2500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XAI Insights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299061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SHAP effectively highlighted tumor-relevant regions in MRI images.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6" y="415861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LIME provided localized, easily understandable explanations.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65696" y="496371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Interpretability significantly increased trust in the model's predictions.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242899"/>
            <a:ext cx="4196358" cy="4792623"/>
          </a:xfrm>
          <a:prstGeom prst="roundRect">
            <a:avLst>
              <a:gd name="adj" fmla="val 3486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09653" y="2242899"/>
            <a:ext cx="121920" cy="4792623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7" name="Text 15"/>
          <p:cNvSpPr/>
          <p:nvPr/>
        </p:nvSpPr>
        <p:spPr>
          <a:xfrm>
            <a:off x="9988868" y="2500193"/>
            <a:ext cx="3395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Challenges Encountered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988868" y="299061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Managing high computational costs associated with extensive optimization.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988868" y="415861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sensitivity to metaheuristic parameter tuning.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988868" y="532661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Navigating the inherent trade-off between maximizing accuracy and achieving optimal explainability.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2025-12-22T20:19:15Z</dcterms:created>
  <dcterms:modified xsi:type="dcterms:W3CDTF">2025-12-22T20:19:15Z</dcterms:modified>
</cp:coreProperties>
</file>